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66" r:id="rId5"/>
    <p:sldId id="272" r:id="rId6"/>
    <p:sldId id="273" r:id="rId7"/>
    <p:sldId id="274" r:id="rId8"/>
    <p:sldId id="271" r:id="rId9"/>
    <p:sldId id="263" r:id="rId10"/>
    <p:sldId id="261" r:id="rId11"/>
    <p:sldId id="265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A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Water%20revision\All%20proje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Water%20revision\All%20participants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Water%20revision\All%20participants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AppData\Roaming\Microsoft\Excel\All%20participants%20(Autosaved)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'Research theme'!$G$7</c:f>
              <c:strCache>
                <c:ptCount val="1"/>
                <c:pt idx="0">
                  <c:v>Total Budget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'Research theme'!$F$8:$F$11</c:f>
              <c:strCache>
                <c:ptCount val="4"/>
                <c:pt idx="0">
                  <c:v>Water Management and Ecological Security</c:v>
                </c:pt>
                <c:pt idx="1">
                  <c:v>Rural Water and Food Security</c:v>
                </c:pt>
                <c:pt idx="2">
                  <c:v>Water and Urbanization</c:v>
                </c:pt>
                <c:pt idx="3">
                  <c:v>Water and Energy Security</c:v>
                </c:pt>
              </c:strCache>
            </c:strRef>
          </c:cat>
          <c:val>
            <c:numRef>
              <c:f>'Research theme'!$G$8:$G$11</c:f>
              <c:numCache>
                <c:formatCode>General</c:formatCode>
                <c:ptCount val="4"/>
                <c:pt idx="0">
                  <c:v>5608057.3133333335</c:v>
                </c:pt>
                <c:pt idx="1">
                  <c:v>7459835.0999999996</c:v>
                </c:pt>
                <c:pt idx="2">
                  <c:v>13068617.6</c:v>
                </c:pt>
                <c:pt idx="3">
                  <c:v>5212962.5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C-4C07-9FC5-4EE07C502371}"/>
            </c:ext>
          </c:extLst>
        </c:ser>
        <c:ser>
          <c:idx val="1"/>
          <c:order val="1"/>
          <c:tx>
            <c:strRef>
              <c:f>'Research theme'!$H$7</c:f>
              <c:strCache>
                <c:ptCount val="1"/>
                <c:pt idx="0">
                  <c:v>EU Contribution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'Research theme'!$F$8:$F$11</c:f>
              <c:strCache>
                <c:ptCount val="4"/>
                <c:pt idx="0">
                  <c:v>Water Management and Ecological Security</c:v>
                </c:pt>
                <c:pt idx="1">
                  <c:v>Rural Water and Food Security</c:v>
                </c:pt>
                <c:pt idx="2">
                  <c:v>Water and Urbanization</c:v>
                </c:pt>
                <c:pt idx="3">
                  <c:v>Water and Energy Security</c:v>
                </c:pt>
              </c:strCache>
            </c:strRef>
          </c:cat>
          <c:val>
            <c:numRef>
              <c:f>'Research theme'!$H$8:$H$11</c:f>
              <c:numCache>
                <c:formatCode>General</c:formatCode>
                <c:ptCount val="4"/>
                <c:pt idx="0">
                  <c:v>4989669.5</c:v>
                </c:pt>
                <c:pt idx="1">
                  <c:v>5730785.9000000004</c:v>
                </c:pt>
                <c:pt idx="2">
                  <c:v>12339478.699999999</c:v>
                </c:pt>
                <c:pt idx="3">
                  <c:v>5037962.5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C-4C07-9FC5-4EE07C502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664200"/>
        <c:axId val="698664984"/>
      </c:barChart>
      <c:catAx>
        <c:axId val="6986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64984"/>
        <c:crosses val="autoZero"/>
        <c:auto val="1"/>
        <c:lblAlgn val="ctr"/>
        <c:lblOffset val="100"/>
        <c:noMultiLvlLbl val="0"/>
      </c:catAx>
      <c:valAx>
        <c:axId val="69866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6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'China Alone'!$O$9:$O$12</c:f>
              <c:strCache>
                <c:ptCount val="4"/>
                <c:pt idx="0">
                  <c:v>Water Management and Ecological Security</c:v>
                </c:pt>
                <c:pt idx="1">
                  <c:v>Rural Water and Food Security</c:v>
                </c:pt>
                <c:pt idx="2">
                  <c:v>Water and Urbanization</c:v>
                </c:pt>
                <c:pt idx="3">
                  <c:v>Water and Energy Security</c:v>
                </c:pt>
              </c:strCache>
            </c:strRef>
          </c:cat>
          <c:val>
            <c:numRef>
              <c:f>'China Alone'!$P$9:$P$12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6-457E-B263-58C8D05E9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662632"/>
        <c:axId val="698657536"/>
      </c:barChart>
      <c:catAx>
        <c:axId val="69866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57536"/>
        <c:crosses val="autoZero"/>
        <c:auto val="1"/>
        <c:lblAlgn val="ctr"/>
        <c:lblOffset val="100"/>
        <c:noMultiLvlLbl val="0"/>
      </c:catAx>
      <c:valAx>
        <c:axId val="6986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62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Sheet2!$J$15:$J$40</c:f>
              <c:strCache>
                <c:ptCount val="26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EE</c:v>
                </c:pt>
                <c:pt idx="7">
                  <c:v>EL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MT</c:v>
                </c:pt>
                <c:pt idx="16">
                  <c:v>NL</c:v>
                </c:pt>
                <c:pt idx="17">
                  <c:v>PL</c:v>
                </c:pt>
                <c:pt idx="18">
                  <c:v>PT</c:v>
                </c:pt>
                <c:pt idx="19">
                  <c:v>RO</c:v>
                </c:pt>
                <c:pt idx="20">
                  <c:v>SE</c:v>
                </c:pt>
                <c:pt idx="21">
                  <c:v>SI</c:v>
                </c:pt>
                <c:pt idx="23">
                  <c:v>UK</c:v>
                </c:pt>
                <c:pt idx="25">
                  <c:v>CN</c:v>
                </c:pt>
              </c:strCache>
            </c:strRef>
          </c:cat>
          <c:val>
            <c:numRef>
              <c:f>Sheet2!$K$15:$K$40</c:f>
              <c:numCache>
                <c:formatCode>General</c:formatCode>
                <c:ptCount val="26"/>
                <c:pt idx="0">
                  <c:v>4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19</c:v>
                </c:pt>
                <c:pt idx="6">
                  <c:v>1</c:v>
                </c:pt>
                <c:pt idx="7">
                  <c:v>10</c:v>
                </c:pt>
                <c:pt idx="8">
                  <c:v>36</c:v>
                </c:pt>
                <c:pt idx="9">
                  <c:v>5</c:v>
                </c:pt>
                <c:pt idx="10">
                  <c:v>12</c:v>
                </c:pt>
                <c:pt idx="11">
                  <c:v>4</c:v>
                </c:pt>
                <c:pt idx="12">
                  <c:v>4</c:v>
                </c:pt>
                <c:pt idx="13">
                  <c:v>7</c:v>
                </c:pt>
                <c:pt idx="14">
                  <c:v>21</c:v>
                </c:pt>
                <c:pt idx="15">
                  <c:v>2</c:v>
                </c:pt>
                <c:pt idx="16">
                  <c:v>20</c:v>
                </c:pt>
                <c:pt idx="17">
                  <c:v>6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  <c:pt idx="23">
                  <c:v>26</c:v>
                </c:pt>
                <c:pt idx="2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1-4F9D-BD77-4D723EB2A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656360"/>
        <c:axId val="698655968"/>
      </c:barChart>
      <c:catAx>
        <c:axId val="69865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55968"/>
        <c:crosses val="autoZero"/>
        <c:auto val="1"/>
        <c:lblAlgn val="ctr"/>
        <c:lblOffset val="100"/>
        <c:noMultiLvlLbl val="0"/>
      </c:catAx>
      <c:valAx>
        <c:axId val="6986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5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4864667634807"/>
          <c:y val="4.1055718475073312E-2"/>
          <c:w val="0.68733680938168173"/>
          <c:h val="0.869954741727665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FD-4F85-8B86-98A5C88818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FD-4F85-8B86-98A5C88818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FD-4F85-8B86-98A5C88818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FD-4F85-8B86-98A5C88818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FD-4F85-8B86-98A5C88818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Sheet2!$K$4:$K$8</c:f>
              <c:strCache>
                <c:ptCount val="5"/>
                <c:pt idx="0">
                  <c:v>HES</c:v>
                </c:pt>
                <c:pt idx="1">
                  <c:v>PUB</c:v>
                </c:pt>
                <c:pt idx="2">
                  <c:v>PRC</c:v>
                </c:pt>
                <c:pt idx="3">
                  <c:v>REC</c:v>
                </c:pt>
                <c:pt idx="4">
                  <c:v>OTH</c:v>
                </c:pt>
              </c:strCache>
            </c:strRef>
          </c:cat>
          <c:val>
            <c:numRef>
              <c:f>Sheet2!$L$4:$L$8</c:f>
              <c:numCache>
                <c:formatCode>General</c:formatCode>
                <c:ptCount val="5"/>
                <c:pt idx="0">
                  <c:v>508</c:v>
                </c:pt>
                <c:pt idx="1">
                  <c:v>163</c:v>
                </c:pt>
                <c:pt idx="2">
                  <c:v>743</c:v>
                </c:pt>
                <c:pt idx="3">
                  <c:v>523</c:v>
                </c:pt>
                <c:pt idx="4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FD-4F85-8B86-98A5C888188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EDFD-4F85-8B86-98A5C88818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DFD-4F85-8B86-98A5C88818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DFD-4F85-8B86-98A5C88818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EDFD-4F85-8B86-98A5C88818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EDFD-4F85-8B86-98A5C88818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Sheet2!$K$4:$K$8</c:f>
              <c:strCache>
                <c:ptCount val="5"/>
                <c:pt idx="0">
                  <c:v>HES</c:v>
                </c:pt>
                <c:pt idx="1">
                  <c:v>PUB</c:v>
                </c:pt>
                <c:pt idx="2">
                  <c:v>PRC</c:v>
                </c:pt>
                <c:pt idx="3">
                  <c:v>REC</c:v>
                </c:pt>
                <c:pt idx="4">
                  <c:v>OTH</c:v>
                </c:pt>
              </c:strCache>
            </c:strRef>
          </c:cat>
          <c:val>
            <c:numRef>
              <c:f>Sheet2!$M$4:$M$8</c:f>
              <c:numCache>
                <c:formatCode>0%</c:formatCode>
                <c:ptCount val="5"/>
                <c:pt idx="0">
                  <c:v>0.2408724513987672</c:v>
                </c:pt>
                <c:pt idx="1">
                  <c:v>7.7287814129919391E-2</c:v>
                </c:pt>
                <c:pt idx="2">
                  <c:v>0.35229966808914176</c:v>
                </c:pt>
                <c:pt idx="3">
                  <c:v>0.24798482693219534</c:v>
                </c:pt>
                <c:pt idx="4">
                  <c:v>8.1555239449976294E-2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DFD-4F85-8B86-98A5C88818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65B0-E475-49D0-86AD-7A9F799CCD73}" type="datetimeFigureOut">
              <a:rPr lang="fi-FI" smtClean="0"/>
              <a:t>20.1.2021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C665-8F98-4EE5-A8F6-8DB84E930F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8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Cover </a:t>
            </a:r>
            <a:r>
              <a:rPr lang="fi-FI" dirty="0" err="1"/>
              <a:t>page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05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page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0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page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17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page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80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Size</a:t>
            </a:r>
            <a:r>
              <a:rPr lang="fi-FI" dirty="0"/>
              <a:t> and </a:t>
            </a:r>
            <a:r>
              <a:rPr lang="fi-FI" dirty="0" err="1"/>
              <a:t>colour</a:t>
            </a:r>
            <a:r>
              <a:rPr lang="fi-FI" dirty="0"/>
              <a:t> of </a:t>
            </a:r>
            <a:r>
              <a:rPr lang="fi-FI" dirty="0" err="1"/>
              <a:t>icon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changed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CEWP </a:t>
            </a:r>
            <a:r>
              <a:rPr lang="fi-FI" dirty="0" err="1"/>
              <a:t>colourpalette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630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71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25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page</a:t>
            </a:r>
            <a:r>
              <a:rPr lang="fi-FI" dirty="0"/>
              <a:t> – web + </a:t>
            </a:r>
            <a:r>
              <a:rPr lang="fi-FI" dirty="0" err="1"/>
              <a:t>place</a:t>
            </a:r>
            <a:r>
              <a:rPr lang="fi-FI" dirty="0"/>
              <a:t> for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contact</a:t>
            </a:r>
            <a:r>
              <a:rPr lang="fi-FI" dirty="0"/>
              <a:t> info</a:t>
            </a:r>
            <a:r>
              <a:rPr lang="fi-FI" baseline="0" dirty="0"/>
              <a:t>. </a:t>
            </a:r>
            <a:br>
              <a:rPr lang="fi-FI" baseline="0" dirty="0"/>
            </a:b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56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511D6C4-5E03-46B0-8EF2-294CFA70B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12" y="369765"/>
            <a:ext cx="8781486" cy="634218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3EB824-45C3-4294-9429-811C503A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2484438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E2C297-69D8-4D97-A136-3E249836C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496411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8" name="Kuva 7" descr="Kuva, joka sisältää kohteen teksti&#10;&#10;Kuvaus luotu, korkea luotettavuus">
            <a:extLst>
              <a:ext uri="{FF2B5EF4-FFF2-40B4-BE49-F238E27FC236}">
                <a16:creationId xmlns:a16="http://schemas.microsoft.com/office/drawing/2014/main" id="{AC901B14-7552-4324-9E91-4B447C67F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9" y="247565"/>
            <a:ext cx="3545783" cy="2190836"/>
          </a:xfrm>
          <a:prstGeom prst="rect">
            <a:avLst/>
          </a:prstGeom>
        </p:spPr>
      </p:pic>
      <p:pic>
        <p:nvPicPr>
          <p:cNvPr id="5" name="Kuva 4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id="{B1DCBAF8-BCE4-47A2-81FA-E311FF4EA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94" y="6039910"/>
            <a:ext cx="786774" cy="5245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3D969C1-714E-4080-AACC-BFA0DD82F7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99" y="6036217"/>
            <a:ext cx="786774" cy="5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Full page image logo separate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20.1.2021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2A63-58CB-4C91-A2D8-45226A9D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5D25F7-2E90-431A-8692-F8B9356B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FCB9CBA-4054-43E2-9937-FEAD149AE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57E9B5-61E1-4B0A-B0DD-381BF5F9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EFF0EA-587F-4D23-8B75-3773528E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2CC0D1-CC02-4F40-90A6-936F6AA9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8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99714-0FA3-41AF-B59F-3D84B5F5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48B60FF-D987-480C-B140-B9FB6A58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3FD24B-76E7-4798-8029-11B88BAB0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50385C-ACF9-430A-ABF8-F99E7CD8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F26103-627E-4954-8276-25CBEE31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A55A08-4B9C-47F5-BE66-589F44E5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33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6FA1BA-DD76-46E2-BD7A-228692AA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E787CD-684E-480A-8600-971EFDA8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70BB3E-32E5-45CC-B62A-986C43A0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169F58-8D39-4448-9D81-45172484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9B85D7-7623-4D82-820D-AE608798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95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0EF9395-E43E-4199-9830-35E3DDF6C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8AC093-1DA1-4AE6-B170-E117D253F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0CAF3F-12C4-4763-8E4B-12546FBB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18195-29D6-41CF-8CD0-7ECC133D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6598C5-B2E5-4EFC-B9DB-4D4346D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350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E5A25D-3E9B-4ADA-B19D-28E9C13F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78E84-185D-4282-97D6-D3B40C58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55E6AA-9ACE-41A2-9FE0-0E8E6AC3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46CAAB-34C0-473C-9086-56E8F5A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BA2B7-3F1A-4E37-B2C0-2AEF6CC8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2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4F14A-5B8C-46BF-90DA-F807FEF6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A30773-EB40-44D2-9E45-4CAE24C32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5B3C5-0BE9-449F-9EA9-F9ABE3B7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6FE555-8C06-4E99-8ECB-B6A1D7C0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EB918A-C7BA-40D7-AEF1-733EB8D2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30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07D50-52E2-4DEC-A86D-2AC15641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E8620-BB3B-41DA-8716-473C4CF89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911370-F02C-41FC-ACE8-4F4912F8B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B20E67-758F-427E-823D-26255F82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78F2ED-7C45-44ED-BC3B-C6DE7826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EF114B-3693-420F-A28A-F89CD96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97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329F3-5003-40C6-ABB6-7C9091AD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1448AF-040B-4E11-A41E-BD45C17B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D498FD-8CDD-4D6B-8642-DBDBC1147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8896B53-8D97-41FB-BD7B-392953018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C8CB7D-5050-4D4C-B5F4-FE52BED5D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FA2CDA3-6943-4436-BEF2-5067D09D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B9371FF-8704-42B5-8B66-9460DC36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E85F8C4-700B-42C4-B82D-5A4FE60B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70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1367E-8D02-4C5E-8A56-58B8AFAA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381A8B-5531-40D4-82FD-4914842B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605BFE-2C46-48F1-96A3-CE36576E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E4C3DA-A09B-4AC2-B8FC-D6ED6F98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9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lou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20.1.2021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0BABA4-9454-4A55-8FA0-8489793F8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Colou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20.1.2021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0BABA4-9454-4A55-8FA0-8489793F8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image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20.1.2021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0BABA4-9454-4A55-8FA0-8489793F8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775FFD3-EEA1-42F7-ACD0-A584B238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7A3DAF-27F4-4BFC-8D49-51F8E67B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57F548-0770-4724-9A11-FB270AB76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265B-AA67-4D38-9B68-69958B574EA2}" type="datetimeFigureOut">
              <a:rPr lang="fi-FI" smtClean="0"/>
              <a:t>20.1.2021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F956FE-6CCB-4F14-A60C-C59F47AA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378B46-7CDC-4875-B3EC-95B57F6C5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4F88-B23F-422A-90DB-AC76CF4E3604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2A4D993-4700-48D3-ACD3-6C1EB1D441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17" y="230188"/>
            <a:ext cx="1805066" cy="11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cewp.eu/" TargetMode="Externa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dis.europa.eu/search/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3F8661-31AC-48D1-837C-0D9CEF46EF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arising from European programs and Initiatives 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1C1A1D5-50A4-4E53-929A-FC97F9A64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Alignment of EU-China </a:t>
            </a:r>
          </a:p>
          <a:p>
            <a:r>
              <a:rPr lang="en-US" dirty="0"/>
              <a:t>Funding Schemes and Opportunities </a:t>
            </a:r>
          </a:p>
          <a:p>
            <a:r>
              <a:rPr lang="en-US" dirty="0"/>
              <a:t>in the Water Sector</a:t>
            </a:r>
            <a:endParaRPr lang="fi-FI" dirty="0"/>
          </a:p>
        </p:txBody>
      </p:sp>
      <p:pic>
        <p:nvPicPr>
          <p:cNvPr id="1026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6B226E9A-30EA-4540-B7D2-54A0DEB1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777" y="5806910"/>
            <a:ext cx="1484711" cy="10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Évora - Wikipedia">
            <a:extLst>
              <a:ext uri="{FF2B5EF4-FFF2-40B4-BE49-F238E27FC236}">
                <a16:creationId xmlns:a16="http://schemas.microsoft.com/office/drawing/2014/main" id="{BCE60E27-060C-4301-B88D-8896E054F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70" y="5891752"/>
            <a:ext cx="846794" cy="8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DCDEB1C-4F86-4220-89BA-9C5717B0934F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gradFill>
            <a:gsLst>
              <a:gs pos="3000">
                <a:schemeClr val="accent6"/>
              </a:gs>
              <a:gs pos="69000">
                <a:schemeClr val="accent3">
                  <a:alpha val="5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D55BC039-807F-456F-ABC1-4E80A3FAF19B}"/>
              </a:ext>
            </a:extLst>
          </p:cNvPr>
          <p:cNvSpPr/>
          <p:nvPr/>
        </p:nvSpPr>
        <p:spPr>
          <a:xfrm>
            <a:off x="8279040" y="2948486"/>
            <a:ext cx="3387969" cy="3387969"/>
          </a:xfrm>
          <a:prstGeom prst="ellipse">
            <a:avLst/>
          </a:prstGeom>
          <a:solidFill>
            <a:schemeClr val="accent6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9BEBEE1-8ADE-4CD3-8D5A-B2D0D4E1F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  <p:sp>
        <p:nvSpPr>
          <p:cNvPr id="9" name="Sisällön paikkamerkki 5">
            <a:extLst>
              <a:ext uri="{FF2B5EF4-FFF2-40B4-BE49-F238E27FC236}">
                <a16:creationId xmlns:a16="http://schemas.microsoft.com/office/drawing/2014/main" id="{9B0455DD-F831-4B17-A6D0-22BE3402C96F}"/>
              </a:ext>
            </a:extLst>
          </p:cNvPr>
          <p:cNvSpPr txBox="1">
            <a:spLocks/>
          </p:cNvSpPr>
          <p:nvPr/>
        </p:nvSpPr>
        <p:spPr>
          <a:xfrm>
            <a:off x="8958030" y="3700322"/>
            <a:ext cx="2029988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0" dirty="0">
                <a:latin typeface="+mj-lt"/>
              </a:rPr>
              <a:t>Agreement of future cooperation on water between Europe and China</a:t>
            </a:r>
          </a:p>
          <a:p>
            <a:pPr algn="ctr"/>
            <a:endParaRPr lang="fi-FI" sz="2000" b="0" dirty="0"/>
          </a:p>
        </p:txBody>
      </p:sp>
    </p:spTree>
    <p:extLst>
      <p:ext uri="{BB962C8B-B14F-4D97-AF65-F5344CB8AC3E}">
        <p14:creationId xmlns:p14="http://schemas.microsoft.com/office/powerpoint/2010/main" val="26431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BE4E6CDB-ED49-4181-9862-84E020B4DA01}"/>
              </a:ext>
            </a:extLst>
          </p:cNvPr>
          <p:cNvSpPr/>
          <p:nvPr/>
        </p:nvSpPr>
        <p:spPr>
          <a:xfrm>
            <a:off x="890954" y="0"/>
            <a:ext cx="4454769" cy="6858000"/>
          </a:xfrm>
          <a:prstGeom prst="rect">
            <a:avLst/>
          </a:prstGeom>
          <a:solidFill>
            <a:schemeClr val="tx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6BF8F86D-1B6B-444E-8D37-A4BD74DF81E6}"/>
              </a:ext>
            </a:extLst>
          </p:cNvPr>
          <p:cNvSpPr txBox="1">
            <a:spLocks/>
          </p:cNvSpPr>
          <p:nvPr/>
        </p:nvSpPr>
        <p:spPr>
          <a:xfrm>
            <a:off x="2103344" y="4321645"/>
            <a:ext cx="2029988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b="0" dirty="0">
                <a:latin typeface="+mj-lt"/>
              </a:rPr>
              <a:t>Virtual </a:t>
            </a:r>
          </a:p>
          <a:p>
            <a:pPr algn="ctr"/>
            <a:r>
              <a:rPr lang="fi-FI" sz="2000" b="0" dirty="0">
                <a:latin typeface="+mj-lt"/>
              </a:rPr>
              <a:t>Roundtables</a:t>
            </a:r>
          </a:p>
          <a:p>
            <a:pPr algn="ctr"/>
            <a:r>
              <a:rPr lang="fi-FI" sz="2000" b="0" dirty="0">
                <a:latin typeface="+mj-lt"/>
              </a:rPr>
              <a:t>China</a:t>
            </a:r>
          </a:p>
          <a:p>
            <a:pPr algn="ctr"/>
            <a:r>
              <a:rPr lang="fi-FI" sz="2000" b="0" dirty="0">
                <a:latin typeface="+mj-lt"/>
              </a:rPr>
              <a:t>Europe</a:t>
            </a:r>
          </a:p>
          <a:p>
            <a:pPr algn="ctr"/>
            <a:endParaRPr lang="fi-FI" sz="2000" b="0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21CFC7E1-203E-4D22-9E82-A7A6E90CB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5751" y="2906332"/>
            <a:ext cx="918064" cy="11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4">
            <a:extLst>
              <a:ext uri="{FF2B5EF4-FFF2-40B4-BE49-F238E27FC236}">
                <a16:creationId xmlns:a16="http://schemas.microsoft.com/office/drawing/2014/main" id="{F1EEB870-A8D6-43FD-8577-2469AB26D929}"/>
              </a:ext>
            </a:extLst>
          </p:cNvPr>
          <p:cNvSpPr txBox="1">
            <a:spLocks/>
          </p:cNvSpPr>
          <p:nvPr/>
        </p:nvSpPr>
        <p:spPr>
          <a:xfrm>
            <a:off x="2315580" y="1926573"/>
            <a:ext cx="7560839" cy="1368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7200" dirty="0" err="1">
                <a:solidFill>
                  <a:schemeClr val="bg1"/>
                </a:solidFill>
              </a:rPr>
              <a:t>Thank</a:t>
            </a:r>
            <a:r>
              <a:rPr lang="fi-FI" sz="7200" dirty="0">
                <a:solidFill>
                  <a:schemeClr val="bg1"/>
                </a:solidFill>
              </a:rPr>
              <a:t> </a:t>
            </a:r>
            <a:r>
              <a:rPr lang="fi-FI" sz="7200" dirty="0" err="1">
                <a:solidFill>
                  <a:schemeClr val="bg1"/>
                </a:solidFill>
              </a:rPr>
              <a:t>you</a:t>
            </a:r>
            <a:r>
              <a:rPr lang="fi-FI" sz="72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565A67-2CCD-4CC4-A8F8-DEAF93D08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186" y="6056633"/>
            <a:ext cx="534169" cy="43204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32CCC6B-326E-4773-B716-0DA4E8B841BA}"/>
              </a:ext>
            </a:extLst>
          </p:cNvPr>
          <p:cNvSpPr txBox="1"/>
          <p:nvPr/>
        </p:nvSpPr>
        <p:spPr>
          <a:xfrm>
            <a:off x="8897815" y="6119349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Twitter @</a:t>
            </a:r>
            <a:r>
              <a:rPr lang="fi-FI" dirty="0" err="1">
                <a:solidFill>
                  <a:schemeClr val="bg1"/>
                </a:solidFill>
              </a:rPr>
              <a:t>ChinaEUwater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1136E55B-1104-46A8-B4B6-1EC134AC773C}"/>
              </a:ext>
            </a:extLst>
          </p:cNvPr>
          <p:cNvSpPr txBox="1">
            <a:spLocks/>
          </p:cNvSpPr>
          <p:nvPr/>
        </p:nvSpPr>
        <p:spPr>
          <a:xfrm>
            <a:off x="2807748" y="3347772"/>
            <a:ext cx="6576504" cy="136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  <a:hlinkClick r:id="rId5"/>
              </a:rPr>
              <a:t>www.cewp.eu</a:t>
            </a:r>
            <a:endParaRPr lang="fi-FI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>
                <a:solidFill>
                  <a:schemeClr val="bg1"/>
                </a:solidFill>
              </a:rPr>
              <a:t>aimendes@uevora.pt</a:t>
            </a:r>
            <a:endParaRPr lang="fi-FI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6F8F5-F806-4263-A60D-21B45E44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Study Objective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96E53-DD7F-41CD-825F-64AD210A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water-related issues in funding and research between Europe and China. </a:t>
            </a:r>
          </a:p>
          <a:p>
            <a:r>
              <a:rPr lang="en-US" dirty="0"/>
              <a:t>Contribute to the alignment of funding opportunities for business, research and innovation between Europe and China in the Water sector.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8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6F8F5-F806-4263-A60D-21B45E44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Methodology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96E53-DD7F-41CD-825F-64AD210A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2000" dirty="0"/>
              <a:t>Search on </a:t>
            </a:r>
            <a:r>
              <a:rPr lang="en-GB" sz="2000" i="1" dirty="0"/>
              <a:t>Chinese National Knowledge Infrastructure</a:t>
            </a:r>
            <a:r>
              <a:rPr lang="en-GB" sz="2000" dirty="0"/>
              <a:t> (</a:t>
            </a:r>
            <a:r>
              <a:rPr lang="en-GB" sz="2000" u="sng" dirty="0">
                <a:hlinkClick r:id="rId3"/>
              </a:rPr>
              <a:t>http://www.cnki.net/</a:t>
            </a:r>
            <a:r>
              <a:rPr lang="en-GB" sz="2000" dirty="0"/>
              <a:t>) and CORDIS database (</a:t>
            </a:r>
            <a:r>
              <a:rPr lang="en-GB" sz="2000" u="sng" dirty="0">
                <a:hlinkClick r:id="rId4"/>
              </a:rPr>
              <a:t>https://cordis.europa.eu/search/en</a:t>
            </a:r>
            <a:r>
              <a:rPr lang="en-GB" sz="2000" dirty="0"/>
              <a:t>) for each of the four themes with the following key words:</a:t>
            </a:r>
            <a:endParaRPr lang="en-US" sz="2000" dirty="0"/>
          </a:p>
          <a:p>
            <a:pPr lvl="1"/>
            <a:r>
              <a:rPr lang="en-GB" sz="2000" dirty="0"/>
              <a:t>Water Management and Ecological Security: ‘Water Management </a:t>
            </a:r>
            <a:r>
              <a:rPr lang="en-GB" sz="2000" dirty="0" err="1"/>
              <a:t>Ecolog</a:t>
            </a:r>
            <a:r>
              <a:rPr lang="en-GB" sz="2000" dirty="0"/>
              <a:t>’</a:t>
            </a:r>
            <a:endParaRPr lang="en-US" sz="2000" dirty="0"/>
          </a:p>
          <a:p>
            <a:pPr lvl="1"/>
            <a:r>
              <a:rPr lang="en-GB" sz="2000" dirty="0"/>
              <a:t>Rural Water and Food Security: ‘Rural Water Food’</a:t>
            </a:r>
            <a:endParaRPr lang="en-US" sz="2000" dirty="0"/>
          </a:p>
          <a:p>
            <a:pPr lvl="1"/>
            <a:r>
              <a:rPr lang="en-GB" sz="2000" dirty="0"/>
              <a:t>Water and Urbanisation: ‘Water Urbanisation’</a:t>
            </a:r>
            <a:endParaRPr lang="en-US" sz="2000" dirty="0"/>
          </a:p>
          <a:p>
            <a:pPr lvl="1"/>
            <a:r>
              <a:rPr lang="en-GB" sz="2000" dirty="0"/>
              <a:t>Water and Energy Security: ‘Water Energy’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sample of more than 250 water-related R&amp;I projects funded under FP7, H2020, and NSFC </a:t>
            </a:r>
            <a:r>
              <a:rPr lang="en-US" dirty="0" err="1"/>
              <a:t>programmes</a:t>
            </a:r>
            <a:r>
              <a:rPr lang="en-US" dirty="0"/>
              <a:t> was examined and analyzed, including EU-China collaborative projects under FP7 and H2020.</a:t>
            </a:r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0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7B22B-2439-49FE-A559-1322C99B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365125"/>
            <a:ext cx="9641840" cy="1325563"/>
          </a:xfrm>
        </p:spPr>
        <p:txBody>
          <a:bodyPr/>
          <a:lstStyle/>
          <a:p>
            <a:r>
              <a:rPr lang="fi-FI" dirty="0"/>
              <a:t>Some Results from EU-China projects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A1183E-DB72-4A05-AF6C-2D48037E8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030646"/>
              </p:ext>
            </p:extLst>
          </p:nvPr>
        </p:nvGraphicFramePr>
        <p:xfrm>
          <a:off x="1454032" y="2151930"/>
          <a:ext cx="5972928" cy="405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94F016-99C8-4CE3-B656-2620C73A4939}"/>
              </a:ext>
            </a:extLst>
          </p:cNvPr>
          <p:cNvSpPr txBox="1"/>
          <p:nvPr/>
        </p:nvSpPr>
        <p:spPr>
          <a:xfrm>
            <a:off x="923146" y="1535875"/>
            <a:ext cx="794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</a:rPr>
              <a:t>Average EU-China project value per research area 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F00A-49F5-4D22-9F44-13EED16B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Number of Chinese participations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per research theme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227D7F-D533-4FE4-A6B9-F770539BB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066455"/>
              </p:ext>
            </p:extLst>
          </p:nvPr>
        </p:nvGraphicFramePr>
        <p:xfrm>
          <a:off x="1097281" y="2174240"/>
          <a:ext cx="6400799" cy="397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26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5FAA-9406-46A9-B94D-57C50586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EU-China collaborative research project Participations per Country </a:t>
            </a:r>
            <a:endParaRPr lang="en-US" sz="3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BB7246-3820-4B0D-AD1A-8B8E6A1C7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193991"/>
              </p:ext>
            </p:extLst>
          </p:nvPr>
        </p:nvGraphicFramePr>
        <p:xfrm>
          <a:off x="2125980" y="1981200"/>
          <a:ext cx="7322820" cy="408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47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967D-DFDA-40CA-BCA2-CE2EB329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Research Actors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1EBA32-C333-4BEB-844E-8CD38209B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856902"/>
              </p:ext>
            </p:extLst>
          </p:nvPr>
        </p:nvGraphicFramePr>
        <p:xfrm>
          <a:off x="838200" y="1690688"/>
          <a:ext cx="548132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C84629-2DDC-4F2B-814E-076E9E547119}"/>
              </a:ext>
            </a:extLst>
          </p:cNvPr>
          <p:cNvSpPr txBox="1"/>
          <p:nvPr/>
        </p:nvSpPr>
        <p:spPr>
          <a:xfrm>
            <a:off x="6776720" y="2859088"/>
            <a:ext cx="449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PRC - </a:t>
            </a:r>
            <a:r>
              <a:rPr lang="en-GB" dirty="0"/>
              <a:t>Private for-profit companies – 35%</a:t>
            </a:r>
          </a:p>
          <a:p>
            <a:r>
              <a:rPr lang="en-GB" dirty="0"/>
              <a:t>HES - higher and secondary education establishments – 24%</a:t>
            </a:r>
          </a:p>
          <a:p>
            <a:r>
              <a:rPr lang="en-GB" dirty="0"/>
              <a:t>REC – Research organizations – 25%</a:t>
            </a:r>
          </a:p>
          <a:p>
            <a:r>
              <a:rPr lang="en-GB" dirty="0"/>
              <a:t>PUB – Public organizations – 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2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6F8F5-F806-4263-A60D-21B45E44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 outcomes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96E53-DD7F-41CD-825F-64AD210A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common areas of interest between a) The 15-year medium to long term S&amp;T </a:t>
            </a:r>
            <a:r>
              <a:rPr lang="en-US" dirty="0" err="1"/>
              <a:t>programme</a:t>
            </a:r>
            <a:r>
              <a:rPr lang="en-US" dirty="0"/>
              <a:t> b) EU Green Deal Policy Areas c) Horizon Europe Cluster and Intervention Areas and d) EU-China Strategic Outlook priorities;</a:t>
            </a:r>
          </a:p>
          <a:p>
            <a:pPr lvl="0"/>
            <a:r>
              <a:rPr lang="en-US" dirty="0"/>
              <a:t>A number of reciprocity issues with the purpose of identifying European and Chinese needs, cooperation benefits, competition disadvantages as well as risks of non-cooperation;</a:t>
            </a:r>
          </a:p>
          <a:p>
            <a:pPr lvl="0"/>
            <a:r>
              <a:rPr lang="en-US" dirty="0"/>
              <a:t>Funding Schemes of Relevance in the context of Horizon Europe and the planned 14th FYP plan;</a:t>
            </a:r>
          </a:p>
          <a:p>
            <a:pPr lvl="0"/>
            <a:r>
              <a:rPr lang="en-US" dirty="0"/>
              <a:t>Good practice examples of the EU-China collaboration; </a:t>
            </a:r>
          </a:p>
          <a:p>
            <a:pPr lvl="0"/>
            <a:r>
              <a:rPr lang="en-US" dirty="0"/>
              <a:t>Important trends and considerations regarding EU and Chinese funded water R&amp;I projects; and</a:t>
            </a:r>
          </a:p>
          <a:p>
            <a:pPr lvl="0"/>
            <a:r>
              <a:rPr lang="en-US" dirty="0"/>
              <a:t>Cooperation research needs and gaps in key areas between Europe and China per research theme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16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tsikko 23">
            <a:extLst>
              <a:ext uri="{FF2B5EF4-FFF2-40B4-BE49-F238E27FC236}">
                <a16:creationId xmlns:a16="http://schemas.microsoft.com/office/drawing/2014/main" id="{A037870F-435F-42DA-B394-D153F012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Future activities - roundtables</a:t>
            </a:r>
          </a:p>
        </p:txBody>
      </p:sp>
      <p:sp>
        <p:nvSpPr>
          <p:cNvPr id="25" name="Sisällön paikkamerkki 24">
            <a:extLst>
              <a:ext uri="{FF2B5EF4-FFF2-40B4-BE49-F238E27FC236}">
                <a16:creationId xmlns:a16="http://schemas.microsoft.com/office/drawing/2014/main" id="{84F037E1-DA9D-444E-97E8-8EC29173D5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Objective: </a:t>
            </a:r>
            <a:r>
              <a:rPr lang="en-US" dirty="0">
                <a:solidFill>
                  <a:schemeClr val="tx2"/>
                </a:solidFill>
              </a:rPr>
              <a:t>Developing further recommendations for the alignment of EU-China funding </a:t>
            </a:r>
            <a:r>
              <a:rPr lang="en-US" dirty="0" err="1">
                <a:solidFill>
                  <a:schemeClr val="tx2"/>
                </a:solidFill>
              </a:rPr>
              <a:t>programmes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b="1" dirty="0">
                <a:solidFill>
                  <a:schemeClr val="tx2"/>
                </a:solidFill>
              </a:rPr>
              <a:t>Format: </a:t>
            </a:r>
            <a:r>
              <a:rPr lang="en-US" dirty="0">
                <a:solidFill>
                  <a:schemeClr val="tx2"/>
                </a:solidFill>
              </a:rPr>
              <a:t>To take place in a virtual format (Zoom platform) on </a:t>
            </a:r>
            <a:r>
              <a:rPr lang="en-US" dirty="0">
                <a:solidFill>
                  <a:schemeClr val="accent2"/>
                </a:solidFill>
              </a:rPr>
              <a:t>24th of February</a:t>
            </a:r>
          </a:p>
          <a:p>
            <a:pPr algn="just"/>
            <a:r>
              <a:rPr lang="en-US" b="1" dirty="0">
                <a:solidFill>
                  <a:schemeClr val="tx2"/>
                </a:solidFill>
              </a:rPr>
              <a:t>Content: </a:t>
            </a:r>
            <a:r>
              <a:rPr lang="en-US" dirty="0">
                <a:solidFill>
                  <a:schemeClr val="tx2"/>
                </a:solidFill>
              </a:rPr>
              <a:t>draft outcomes and results of the study will be presented in detail during two round-table discussions 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2B378241-112D-48E2-96CA-9CA246E80E7E}"/>
              </a:ext>
            </a:extLst>
          </p:cNvPr>
          <p:cNvGrpSpPr/>
          <p:nvPr/>
        </p:nvGrpSpPr>
        <p:grpSpPr>
          <a:xfrm>
            <a:off x="7505267" y="2161661"/>
            <a:ext cx="3546231" cy="2543907"/>
            <a:chOff x="7505267" y="2161661"/>
            <a:chExt cx="3546231" cy="2543907"/>
          </a:xfrm>
        </p:grpSpPr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6AD4375E-9247-4964-9043-96692FCF04F9}"/>
                </a:ext>
              </a:extLst>
            </p:cNvPr>
            <p:cNvSpPr txBox="1"/>
            <p:nvPr/>
          </p:nvSpPr>
          <p:spPr>
            <a:xfrm>
              <a:off x="7505267" y="3886244"/>
              <a:ext cx="3546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800" dirty="0" err="1">
                  <a:solidFill>
                    <a:schemeClr val="tx2"/>
                  </a:solidFill>
                </a:rPr>
                <a:t>Research</a:t>
              </a:r>
              <a:endParaRPr lang="fi-FI" sz="2800" dirty="0">
                <a:solidFill>
                  <a:schemeClr val="tx2"/>
                </a:solidFill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AE9AEB08-DDA5-436C-B879-D365EDB7ED50}"/>
                </a:ext>
              </a:extLst>
            </p:cNvPr>
            <p:cNvSpPr/>
            <p:nvPr/>
          </p:nvSpPr>
          <p:spPr>
            <a:xfrm>
              <a:off x="8229600" y="2161661"/>
              <a:ext cx="2086708" cy="2543907"/>
            </a:xfrm>
            <a:prstGeom prst="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n w="5715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F1B0E61C-9E1B-4792-86EC-4F66898BF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2413" y="2789676"/>
              <a:ext cx="861081" cy="861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EWP">
      <a:dk1>
        <a:sysClr val="windowText" lastClr="000000"/>
      </a:dk1>
      <a:lt1>
        <a:sysClr val="window" lastClr="FFFFFF"/>
      </a:lt1>
      <a:dk2>
        <a:srgbClr val="005697"/>
      </a:dk2>
      <a:lt2>
        <a:srgbClr val="EDEDED"/>
      </a:lt2>
      <a:accent1>
        <a:srgbClr val="003399"/>
      </a:accent1>
      <a:accent2>
        <a:srgbClr val="E6302D"/>
      </a:accent2>
      <a:accent3>
        <a:srgbClr val="7C7C7B"/>
      </a:accent3>
      <a:accent4>
        <a:srgbClr val="D9DEF2"/>
      </a:accent4>
      <a:accent5>
        <a:srgbClr val="FBE9E4"/>
      </a:accent5>
      <a:accent6>
        <a:srgbClr val="8E9ED1"/>
      </a:accent6>
      <a:hlink>
        <a:srgbClr val="000000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WP_ppt_EN_06_18.pptx" id="{8373F8F4-A07F-4EE4-8775-21F751B76FE3}" vid="{026CDC50-960F-4E28-9640-71805B75E4E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CEWP_ppt_EN_06_18</Template>
  <TotalTime>57</TotalTime>
  <Words>526</Words>
  <Application>Microsoft Office PowerPoint</Application>
  <PresentationFormat>Widescreen</PresentationFormat>
  <Paragraphs>62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Office-teema</vt:lpstr>
      <vt:lpstr>Opportunities arising from European programs and Initiatives </vt:lpstr>
      <vt:lpstr>Study Objective</vt:lpstr>
      <vt:lpstr>Methodology</vt:lpstr>
      <vt:lpstr>Some Results from EU-China projects</vt:lpstr>
      <vt:lpstr>Number of Chinese participations  per research theme</vt:lpstr>
      <vt:lpstr>EU-China collaborative research project Participations per Country </vt:lpstr>
      <vt:lpstr>European Research Actors</vt:lpstr>
      <vt:lpstr>Main outcomes</vt:lpstr>
      <vt:lpstr>Future activities - roundtables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arising from European programs and Initiatives</dc:title>
  <dc:creator>Ana Isabel da Silva Mendes</dc:creator>
  <cp:lastModifiedBy>Ana Isabel da Silva Mendes</cp:lastModifiedBy>
  <cp:revision>7</cp:revision>
  <dcterms:created xsi:type="dcterms:W3CDTF">2021-01-20T21:41:55Z</dcterms:created>
  <dcterms:modified xsi:type="dcterms:W3CDTF">2021-01-20T22:39:31Z</dcterms:modified>
</cp:coreProperties>
</file>